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94" r:id="rId5"/>
    <p:sldId id="297" r:id="rId6"/>
    <p:sldId id="296" r:id="rId7"/>
    <p:sldId id="298" r:id="rId8"/>
    <p:sldId id="300" r:id="rId9"/>
    <p:sldId id="284" r:id="rId10"/>
    <p:sldId id="258" r:id="rId11"/>
    <p:sldId id="278" r:id="rId12"/>
    <p:sldId id="259" r:id="rId13"/>
    <p:sldId id="279" r:id="rId14"/>
    <p:sldId id="260" r:id="rId15"/>
    <p:sldId id="280" r:id="rId16"/>
    <p:sldId id="261" r:id="rId17"/>
    <p:sldId id="281" r:id="rId18"/>
    <p:sldId id="273" r:id="rId19"/>
    <p:sldId id="282" r:id="rId20"/>
    <p:sldId id="262" r:id="rId21"/>
    <p:sldId id="285" r:id="rId22"/>
    <p:sldId id="263" r:id="rId23"/>
    <p:sldId id="301" r:id="rId24"/>
    <p:sldId id="266" r:id="rId25"/>
    <p:sldId id="267" r:id="rId26"/>
    <p:sldId id="277"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60"/>
  </p:normalViewPr>
  <p:slideViewPr>
    <p:cSldViewPr snapToGrid="0" showGuides="1">
      <p:cViewPr varScale="1">
        <p:scale>
          <a:sx n="81" d="100"/>
          <a:sy n="81" d="100"/>
        </p:scale>
        <p:origin x="926"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02/09/2021</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Inleveren via Teams of via de mail of op papier</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136333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12</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309467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4BC9BCB0-CCC3-4D73-9182-8126C97D8B89}" type="slidenum">
              <a:rPr lang="nl-NL" altLang="nl-NL" smtClean="0"/>
              <a:pPr eaLnBrk="1" hangingPunct="1"/>
              <a:t>13</a:t>
            </a:fld>
            <a:endParaRPr lang="nl-NL" altLang="nl-NL"/>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nl-NL" altLang="nl-NL" dirty="0"/>
              <a:t>N</a:t>
            </a:r>
            <a:r>
              <a:rPr lang="nl-NL" altLang="nl-NL"/>
              <a:t>=Stikstofatoom</a:t>
            </a:r>
          </a:p>
        </p:txBody>
      </p:sp>
    </p:spTree>
    <p:extLst>
      <p:ext uri="{BB962C8B-B14F-4D97-AF65-F5344CB8AC3E}">
        <p14:creationId xmlns:p14="http://schemas.microsoft.com/office/powerpoint/2010/main" val="144323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14</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35648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16</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396986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4D84454F-DD02-4824-A35E-EAECBE973426}" type="slidenum">
              <a:rPr lang="nl-NL" altLang="nl-NL" smtClean="0"/>
              <a:pPr eaLnBrk="1" hangingPunct="1"/>
              <a:t>17</a:t>
            </a:fld>
            <a:endParaRPr lang="nl-NL" altLang="nl-NL"/>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nl-NL" altLang="nl-NL" dirty="0"/>
              <a:t>Rood is COOH vetzuurgroep (C=Koolstofatomen H=waterstofatomen O=Zuurstof</a:t>
            </a:r>
          </a:p>
        </p:txBody>
      </p:sp>
    </p:spTree>
    <p:extLst>
      <p:ext uri="{BB962C8B-B14F-4D97-AF65-F5344CB8AC3E}">
        <p14:creationId xmlns:p14="http://schemas.microsoft.com/office/powerpoint/2010/main" val="141368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18</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11987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voedingsstoffen kennen jullie &gt; Brainstorm op het bord</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422210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314708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6</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189814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6880B664-7A11-4DBD-993B-EC61A2C166F9}" type="slidenum">
              <a:rPr lang="nl-NL" altLang="nl-NL" smtClean="0"/>
              <a:pPr eaLnBrk="1" hangingPunct="1"/>
              <a:t>7</a:t>
            </a:fld>
            <a:endParaRPr lang="nl-NL" altLang="nl-NL"/>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28792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8</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37906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71C92882-EA7F-4A94-9D5A-A406A23D0E6D}" type="slidenum">
              <a:rPr lang="nl-NL" altLang="nl-NL" smtClean="0"/>
              <a:pPr eaLnBrk="1" hangingPunct="1"/>
              <a:t>9</a:t>
            </a:fld>
            <a:endParaRPr lang="nl-NL" altLang="nl-NL"/>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142674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A447D105-2C85-47DB-823C-A098BCA02B73}" type="slidenum">
              <a:rPr lang="nl-NL" altLang="nl-NL" smtClean="0"/>
              <a:pPr eaLnBrk="1" hangingPunct="1"/>
              <a:t>10</a:t>
            </a:fld>
            <a:endParaRPr lang="nl-NL" altLang="nl-NL"/>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4207531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31249" indent="-281250" eaLnBrk="0" hangingPunct="0">
              <a:defRPr>
                <a:solidFill>
                  <a:schemeClr val="tx1"/>
                </a:solidFill>
                <a:latin typeface="Arial" charset="0"/>
                <a:cs typeface="Arial" charset="0"/>
              </a:defRPr>
            </a:lvl2pPr>
            <a:lvl3pPr marL="1124999" indent="-225000" eaLnBrk="0" hangingPunct="0">
              <a:defRPr>
                <a:solidFill>
                  <a:schemeClr val="tx1"/>
                </a:solidFill>
                <a:latin typeface="Arial" charset="0"/>
                <a:cs typeface="Arial" charset="0"/>
              </a:defRPr>
            </a:lvl3pPr>
            <a:lvl4pPr marL="1574999" indent="-225000" eaLnBrk="0" hangingPunct="0">
              <a:defRPr>
                <a:solidFill>
                  <a:schemeClr val="tx1"/>
                </a:solidFill>
                <a:latin typeface="Arial" charset="0"/>
                <a:cs typeface="Arial" charset="0"/>
              </a:defRPr>
            </a:lvl4pPr>
            <a:lvl5pPr marL="2024998" indent="-225000" eaLnBrk="0" hangingPunct="0">
              <a:defRPr>
                <a:solidFill>
                  <a:schemeClr val="tx1"/>
                </a:solidFill>
                <a:latin typeface="Arial" charset="0"/>
                <a:cs typeface="Arial" charset="0"/>
              </a:defRPr>
            </a:lvl5pPr>
            <a:lvl6pPr marL="2474998" indent="-225000" eaLnBrk="0" fontAlgn="base" hangingPunct="0">
              <a:spcBef>
                <a:spcPct val="0"/>
              </a:spcBef>
              <a:spcAft>
                <a:spcPct val="0"/>
              </a:spcAft>
              <a:defRPr>
                <a:solidFill>
                  <a:schemeClr val="tx1"/>
                </a:solidFill>
                <a:latin typeface="Arial" charset="0"/>
                <a:cs typeface="Arial" charset="0"/>
              </a:defRPr>
            </a:lvl6pPr>
            <a:lvl7pPr marL="2924998" indent="-225000" eaLnBrk="0" fontAlgn="base" hangingPunct="0">
              <a:spcBef>
                <a:spcPct val="0"/>
              </a:spcBef>
              <a:spcAft>
                <a:spcPct val="0"/>
              </a:spcAft>
              <a:defRPr>
                <a:solidFill>
                  <a:schemeClr val="tx1"/>
                </a:solidFill>
                <a:latin typeface="Arial" charset="0"/>
                <a:cs typeface="Arial" charset="0"/>
              </a:defRPr>
            </a:lvl7pPr>
            <a:lvl8pPr marL="3374997" indent="-225000" eaLnBrk="0" fontAlgn="base" hangingPunct="0">
              <a:spcBef>
                <a:spcPct val="0"/>
              </a:spcBef>
              <a:spcAft>
                <a:spcPct val="0"/>
              </a:spcAft>
              <a:defRPr>
                <a:solidFill>
                  <a:schemeClr val="tx1"/>
                </a:solidFill>
                <a:latin typeface="Arial" charset="0"/>
                <a:cs typeface="Arial" charset="0"/>
              </a:defRPr>
            </a:lvl8pPr>
            <a:lvl9pPr marL="3824997" indent="-225000" eaLnBrk="0" fontAlgn="base" hangingPunct="0">
              <a:spcBef>
                <a:spcPct val="0"/>
              </a:spcBef>
              <a:spcAft>
                <a:spcPct val="0"/>
              </a:spcAft>
              <a:defRPr>
                <a:solidFill>
                  <a:schemeClr val="tx1"/>
                </a:solidFill>
                <a:latin typeface="Arial" charset="0"/>
                <a:cs typeface="Arial" charset="0"/>
              </a:defRPr>
            </a:lvl9pPr>
          </a:lstStyle>
          <a:p>
            <a:pPr eaLnBrk="1" hangingPunct="1"/>
            <a:fld id="{279D2258-63A5-485F-9E4B-729FF424B864}" type="slidenum">
              <a:rPr lang="nl-NL" altLang="nl-NL" smtClean="0"/>
              <a:pPr eaLnBrk="1" hangingPunct="1"/>
              <a:t>11</a:t>
            </a:fld>
            <a:endParaRPr lang="nl-NL" altLang="nl-NL"/>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nl-NL" altLang="nl-NL" dirty="0"/>
              <a:t>Ruw As &gt; Dood</a:t>
            </a:r>
          </a:p>
        </p:txBody>
      </p:sp>
    </p:spTree>
    <p:extLst>
      <p:ext uri="{BB962C8B-B14F-4D97-AF65-F5344CB8AC3E}">
        <p14:creationId xmlns:p14="http://schemas.microsoft.com/office/powerpoint/2010/main" val="327013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2-9-2021</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screen">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2-9-2021</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2-9-2021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2-9-2021</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2-9-2021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2-9-2021</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2-9-2021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2-9-2021</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2-9-2021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2-9-2021</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2-9-2021</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2-9-2021</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2-9-2021</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screen">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2-9-2021</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2-9-2021</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856B2-E8F2-4FD5-8366-77B7B5341051}"/>
              </a:ext>
            </a:extLst>
          </p:cNvPr>
          <p:cNvSpPr>
            <a:spLocks noGrp="1"/>
          </p:cNvSpPr>
          <p:nvPr>
            <p:ph type="ctrTitle"/>
          </p:nvPr>
        </p:nvSpPr>
        <p:spPr/>
        <p:txBody>
          <a:bodyPr/>
          <a:lstStyle/>
          <a:p>
            <a:r>
              <a:rPr lang="nl-NL" dirty="0"/>
              <a:t>VOEDING (</a:t>
            </a:r>
            <a:r>
              <a:rPr lang="nl-NL" dirty="0" err="1"/>
              <a:t>wk</a:t>
            </a:r>
            <a:r>
              <a:rPr lang="nl-NL" dirty="0"/>
              <a:t> 1)</a:t>
            </a:r>
            <a:br>
              <a:rPr lang="nl-NL" dirty="0"/>
            </a:br>
            <a:r>
              <a:rPr lang="nl-NL" sz="4000" dirty="0"/>
              <a:t>H2 Voedersamenstelling</a:t>
            </a:r>
            <a:br>
              <a:rPr lang="nl-NL" dirty="0"/>
            </a:br>
            <a:endParaRPr lang="nl-NL" dirty="0"/>
          </a:p>
        </p:txBody>
      </p:sp>
      <p:sp>
        <p:nvSpPr>
          <p:cNvPr id="3" name="Tijdelijke aanduiding voor dianummer 2">
            <a:extLst>
              <a:ext uri="{FF2B5EF4-FFF2-40B4-BE49-F238E27FC236}">
                <a16:creationId xmlns:a16="http://schemas.microsoft.com/office/drawing/2014/main" id="{A5FF97E7-4EDE-4E99-889B-417B75980346}"/>
              </a:ext>
            </a:extLst>
          </p:cNvPr>
          <p:cNvSpPr>
            <a:spLocks noGrp="1"/>
          </p:cNvSpPr>
          <p:nvPr>
            <p:ph type="sldNum" sz="quarter" idx="12"/>
          </p:nvPr>
        </p:nvSpPr>
        <p:spPr/>
        <p:txBody>
          <a:bodyPr/>
          <a:lstStyle/>
          <a:p>
            <a:fld id="{45B76B8B-DE07-48A4-9913-B57A52F2F853}" type="slidenum">
              <a:rPr lang="nl-NL" noProof="0" smtClean="0"/>
              <a:pPr/>
              <a:t>1</a:t>
            </a:fld>
            <a:endParaRPr lang="nl-NL" noProof="0"/>
          </a:p>
        </p:txBody>
      </p:sp>
      <p:sp>
        <p:nvSpPr>
          <p:cNvPr id="4" name="Tijdelijke aanduiding voor voettekst 3">
            <a:extLst>
              <a:ext uri="{FF2B5EF4-FFF2-40B4-BE49-F238E27FC236}">
                <a16:creationId xmlns:a16="http://schemas.microsoft.com/office/drawing/2014/main" id="{FBA613CC-F9AE-42D5-BE6F-A4C6FF918F08}"/>
              </a:ext>
            </a:extLst>
          </p:cNvPr>
          <p:cNvSpPr>
            <a:spLocks noGrp="1"/>
          </p:cNvSpPr>
          <p:nvPr>
            <p:ph type="ftr" sz="quarter" idx="11"/>
          </p:nvPr>
        </p:nvSpPr>
        <p:spPr/>
        <p:txBody>
          <a:bodyPr/>
          <a:lstStyle/>
          <a:p>
            <a:r>
              <a:rPr lang="nl-NL" noProof="0"/>
              <a:t>Onderwerp van de presentatie</a:t>
            </a:r>
          </a:p>
        </p:txBody>
      </p:sp>
      <p:sp>
        <p:nvSpPr>
          <p:cNvPr id="5" name="Tijdelijke aanduiding voor datum 4">
            <a:extLst>
              <a:ext uri="{FF2B5EF4-FFF2-40B4-BE49-F238E27FC236}">
                <a16:creationId xmlns:a16="http://schemas.microsoft.com/office/drawing/2014/main" id="{65B3CB15-9289-435A-9398-784B5DCEF18C}"/>
              </a:ext>
            </a:extLst>
          </p:cNvPr>
          <p:cNvSpPr>
            <a:spLocks noGrp="1"/>
          </p:cNvSpPr>
          <p:nvPr>
            <p:ph type="dt" sz="half" idx="10"/>
          </p:nvPr>
        </p:nvSpPr>
        <p:spPr/>
        <p:txBody>
          <a:bodyPr/>
          <a:lstStyle/>
          <a:p>
            <a:fld id="{21860599-687F-493C-A523-B4769D1A9902}" type="datetime1">
              <a:rPr lang="nl-NL" noProof="0" smtClean="0"/>
              <a:t>2-9-2021</a:t>
            </a:fld>
            <a:endParaRPr lang="nl-NL" noProof="0"/>
          </a:p>
        </p:txBody>
      </p:sp>
    </p:spTree>
    <p:extLst>
      <p:ext uri="{BB962C8B-B14F-4D97-AF65-F5344CB8AC3E}">
        <p14:creationId xmlns:p14="http://schemas.microsoft.com/office/powerpoint/2010/main" val="335744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4799856" y="4365104"/>
            <a:ext cx="1296144" cy="936104"/>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9736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nl-NL" dirty="0" err="1"/>
              <a:t>Anorganische</a:t>
            </a:r>
            <a:r>
              <a:rPr lang="en-US" altLang="nl-NL" dirty="0"/>
              <a:t> </a:t>
            </a:r>
            <a:r>
              <a:rPr lang="en-US" altLang="nl-NL" dirty="0" err="1"/>
              <a:t>stof</a:t>
            </a:r>
            <a:r>
              <a:rPr lang="en-US" altLang="nl-NL" dirty="0"/>
              <a:t>   RAS (</a:t>
            </a:r>
            <a:r>
              <a:rPr lang="en-US" altLang="nl-NL" dirty="0" err="1"/>
              <a:t>Ruw</a:t>
            </a:r>
            <a:r>
              <a:rPr lang="en-US" altLang="nl-NL" dirty="0"/>
              <a:t> As)</a:t>
            </a:r>
            <a:endParaRPr lang="nl-NL" altLang="nl-NL" dirty="0"/>
          </a:p>
        </p:txBody>
      </p:sp>
      <p:sp>
        <p:nvSpPr>
          <p:cNvPr id="6147" name="Rectangle 3"/>
          <p:cNvSpPr>
            <a:spLocks noGrp="1" noChangeArrowheads="1"/>
          </p:cNvSpPr>
          <p:nvPr>
            <p:ph idx="1"/>
          </p:nvPr>
        </p:nvSpPr>
        <p:spPr/>
        <p:txBody>
          <a:bodyPr/>
          <a:lstStyle/>
          <a:p>
            <a:pPr eaLnBrk="1" hangingPunct="1"/>
            <a:r>
              <a:rPr lang="en-US" altLang="nl-NL" sz="3000" dirty="0" err="1"/>
              <a:t>Zand</a:t>
            </a:r>
            <a:endParaRPr lang="en-US" altLang="nl-NL" sz="3000" dirty="0"/>
          </a:p>
          <a:p>
            <a:pPr eaLnBrk="1" hangingPunct="1"/>
            <a:r>
              <a:rPr lang="en-US" altLang="nl-NL" sz="3000" dirty="0" err="1"/>
              <a:t>Mineralen</a:t>
            </a:r>
            <a:r>
              <a:rPr lang="en-US" altLang="nl-NL" sz="3000" dirty="0"/>
              <a:t> (</a:t>
            </a:r>
            <a:r>
              <a:rPr lang="en-US" altLang="nl-NL" sz="3000" dirty="0" err="1"/>
              <a:t>welke</a:t>
            </a:r>
            <a:r>
              <a:rPr lang="en-US" altLang="nl-NL" sz="3000" dirty="0"/>
              <a:t>)</a:t>
            </a:r>
          </a:p>
          <a:p>
            <a:pPr eaLnBrk="1" hangingPunct="1"/>
            <a:endParaRPr lang="en-US" altLang="nl-NL" sz="3000" dirty="0"/>
          </a:p>
          <a:p>
            <a:pPr eaLnBrk="1" hangingPunct="1">
              <a:buFontTx/>
              <a:buNone/>
            </a:pPr>
            <a:r>
              <a:rPr lang="en-US" altLang="nl-NL" sz="3000" dirty="0"/>
              <a:t>(Ca-P-Mg-Na-K-Cu-Zn-Se-Co)</a:t>
            </a:r>
            <a:endParaRPr lang="nl-NL" altLang="nl-NL" sz="3000" dirty="0"/>
          </a:p>
        </p:txBody>
      </p:sp>
      <p:pic>
        <p:nvPicPr>
          <p:cNvPr id="2" name="Afbeelding 1">
            <a:extLst>
              <a:ext uri="{FF2B5EF4-FFF2-40B4-BE49-F238E27FC236}">
                <a16:creationId xmlns:a16="http://schemas.microsoft.com/office/drawing/2014/main" id="{3C7BA2B7-7822-4273-AA82-BE4630D40A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7196" y="2639505"/>
            <a:ext cx="4241001" cy="3181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4847803" y="2636912"/>
            <a:ext cx="1296144" cy="936104"/>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9210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nl-NL"/>
              <a:t>Organische stof  OS</a:t>
            </a:r>
            <a:endParaRPr lang="nl-NL" altLang="nl-NL"/>
          </a:p>
        </p:txBody>
      </p:sp>
      <p:sp>
        <p:nvSpPr>
          <p:cNvPr id="8195" name="Rectangle 3"/>
          <p:cNvSpPr>
            <a:spLocks noGrp="1" noChangeArrowheads="1"/>
          </p:cNvSpPr>
          <p:nvPr>
            <p:ph idx="1"/>
          </p:nvPr>
        </p:nvSpPr>
        <p:spPr/>
        <p:txBody>
          <a:bodyPr/>
          <a:lstStyle/>
          <a:p>
            <a:pPr eaLnBrk="1" hangingPunct="1">
              <a:lnSpc>
                <a:spcPct val="90000"/>
              </a:lnSpc>
            </a:pPr>
            <a:endParaRPr lang="en-US" altLang="nl-NL" dirty="0"/>
          </a:p>
          <a:p>
            <a:pPr eaLnBrk="1" hangingPunct="1">
              <a:lnSpc>
                <a:spcPct val="90000"/>
              </a:lnSpc>
            </a:pPr>
            <a:endParaRPr lang="en-US" altLang="nl-NL" dirty="0"/>
          </a:p>
          <a:p>
            <a:pPr eaLnBrk="1" hangingPunct="1">
              <a:lnSpc>
                <a:spcPct val="90000"/>
              </a:lnSpc>
            </a:pPr>
            <a:r>
              <a:rPr lang="en-US" altLang="nl-NL" sz="3000" dirty="0" err="1"/>
              <a:t>Alles</a:t>
            </a:r>
            <a:r>
              <a:rPr lang="en-US" altLang="nl-NL" sz="3000" dirty="0"/>
              <a:t> wat </a:t>
            </a:r>
            <a:r>
              <a:rPr lang="en-US" altLang="nl-NL" sz="3000" dirty="0" err="1"/>
              <a:t>brandt</a:t>
            </a:r>
            <a:endParaRPr lang="en-US" altLang="nl-NL" sz="3000" dirty="0"/>
          </a:p>
          <a:p>
            <a:pPr eaLnBrk="1" hangingPunct="1">
              <a:lnSpc>
                <a:spcPct val="90000"/>
              </a:lnSpc>
            </a:pPr>
            <a:endParaRPr lang="en-US" altLang="nl-NL" sz="3000" dirty="0"/>
          </a:p>
          <a:p>
            <a:pPr eaLnBrk="1" hangingPunct="1">
              <a:lnSpc>
                <a:spcPct val="90000"/>
              </a:lnSpc>
            </a:pPr>
            <a:r>
              <a:rPr lang="en-US" altLang="nl-NL" sz="3000" dirty="0"/>
              <a:t>N-</a:t>
            </a:r>
            <a:r>
              <a:rPr lang="en-US" altLang="nl-NL" sz="3000" dirty="0" err="1"/>
              <a:t>houdend</a:t>
            </a:r>
            <a:r>
              <a:rPr lang="en-US" altLang="nl-NL" sz="3000" dirty="0"/>
              <a:t> x 6,25 = </a:t>
            </a:r>
            <a:r>
              <a:rPr lang="en-US" altLang="nl-NL" sz="3000" dirty="0" err="1"/>
              <a:t>eiwit</a:t>
            </a:r>
            <a:r>
              <a:rPr lang="en-US" altLang="nl-NL" sz="3000" dirty="0"/>
              <a:t> (</a:t>
            </a:r>
            <a:r>
              <a:rPr lang="en-US" altLang="nl-NL" sz="3000" dirty="0" err="1"/>
              <a:t>ruw</a:t>
            </a:r>
            <a:r>
              <a:rPr lang="en-US" altLang="nl-NL" sz="3000" dirty="0"/>
              <a:t> </a:t>
            </a:r>
            <a:r>
              <a:rPr lang="en-US" altLang="nl-NL" sz="3000" dirty="0" err="1"/>
              <a:t>eiwit</a:t>
            </a:r>
            <a:r>
              <a:rPr lang="en-US" altLang="nl-NL" sz="3000" dirty="0"/>
              <a:t> = RE)</a:t>
            </a:r>
          </a:p>
          <a:p>
            <a:pPr eaLnBrk="1" hangingPunct="1">
              <a:lnSpc>
                <a:spcPct val="90000"/>
              </a:lnSpc>
            </a:pPr>
            <a:endParaRPr lang="en-US" altLang="nl-NL" sz="3000" dirty="0"/>
          </a:p>
          <a:p>
            <a:pPr eaLnBrk="1" hangingPunct="1">
              <a:lnSpc>
                <a:spcPct val="90000"/>
              </a:lnSpc>
            </a:pPr>
            <a:r>
              <a:rPr lang="en-US" altLang="nl-NL" sz="3000" dirty="0"/>
              <a:t>N-</a:t>
            </a:r>
            <a:r>
              <a:rPr lang="en-US" altLang="nl-NL" sz="3000" dirty="0" err="1"/>
              <a:t>vrij</a:t>
            </a:r>
            <a:r>
              <a:rPr lang="en-US" altLang="nl-NL" sz="3000" dirty="0"/>
              <a:t> = </a:t>
            </a:r>
            <a:r>
              <a:rPr lang="en-US" altLang="nl-NL" sz="3000" dirty="0" err="1"/>
              <a:t>koolhydraten</a:t>
            </a:r>
            <a:r>
              <a:rPr lang="en-US" altLang="nl-NL" sz="3000" dirty="0"/>
              <a:t> </a:t>
            </a:r>
            <a:r>
              <a:rPr lang="en-US" altLang="nl-NL" sz="3000" dirty="0" err="1"/>
              <a:t>en</a:t>
            </a:r>
            <a:r>
              <a:rPr lang="en-US" altLang="nl-NL" sz="3000" dirty="0"/>
              <a:t> </a:t>
            </a:r>
            <a:r>
              <a:rPr lang="en-US" altLang="nl-NL" sz="3000" dirty="0" err="1"/>
              <a:t>vetten</a:t>
            </a:r>
            <a:endParaRPr lang="en-US" altLang="nl-NL" sz="3000" dirty="0"/>
          </a:p>
          <a:p>
            <a:pPr eaLnBrk="1" hangingPunct="1">
              <a:lnSpc>
                <a:spcPct val="90000"/>
              </a:lnSpc>
              <a:buFontTx/>
              <a:buNone/>
            </a:pPr>
            <a:r>
              <a:rPr lang="en-US" altLang="nl-NL" sz="3000" dirty="0"/>
              <a:t>				</a:t>
            </a:r>
            <a:r>
              <a:rPr lang="en-US" altLang="nl-NL" sz="3000" dirty="0" err="1"/>
              <a:t>vitaminen</a:t>
            </a:r>
            <a:endParaRPr lang="nl-NL" altLang="nl-NL" sz="3000"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0239" y="1268414"/>
            <a:ext cx="432117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Afbeelding 1">
            <a:extLst>
              <a:ext uri="{FF2B5EF4-FFF2-40B4-BE49-F238E27FC236}">
                <a16:creationId xmlns:a16="http://schemas.microsoft.com/office/drawing/2014/main" id="{187E4E15-EEA8-4734-9AD4-2D0650535564}"/>
              </a:ext>
            </a:extLst>
          </p:cNvPr>
          <p:cNvPicPr>
            <a:picLocks noChangeAspect="1"/>
          </p:cNvPicPr>
          <p:nvPr/>
        </p:nvPicPr>
        <p:blipFill>
          <a:blip r:embed="rId4"/>
          <a:stretch>
            <a:fillRect/>
          </a:stretch>
        </p:blipFill>
        <p:spPr>
          <a:xfrm>
            <a:off x="3883843" y="4695825"/>
            <a:ext cx="6705600" cy="21621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6208147" y="2276872"/>
            <a:ext cx="1339320" cy="972024"/>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35693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l-NL" altLang="nl-NL"/>
              <a:t>Ruw eiwit  RE</a:t>
            </a:r>
          </a:p>
        </p:txBody>
      </p:sp>
      <p:sp>
        <p:nvSpPr>
          <p:cNvPr id="9219" name="Rectangle 3"/>
          <p:cNvSpPr>
            <a:spLocks noGrp="1" noChangeArrowheads="1"/>
          </p:cNvSpPr>
          <p:nvPr>
            <p:ph idx="1"/>
          </p:nvPr>
        </p:nvSpPr>
        <p:spPr/>
        <p:txBody>
          <a:bodyPr/>
          <a:lstStyle/>
          <a:p>
            <a:pPr marL="0" indent="0" eaLnBrk="1" hangingPunct="1">
              <a:buNone/>
            </a:pPr>
            <a:r>
              <a:rPr lang="nl-NL" altLang="nl-NL" sz="3000" dirty="0"/>
              <a:t>N-houdend</a:t>
            </a:r>
          </a:p>
          <a:p>
            <a:pPr eaLnBrk="1" hangingPunct="1"/>
            <a:r>
              <a:rPr lang="nl-NL" altLang="nl-NL" sz="3000" dirty="0"/>
              <a:t>Gras   170 gram per kg</a:t>
            </a:r>
          </a:p>
          <a:p>
            <a:pPr eaLnBrk="1" hangingPunct="1"/>
            <a:r>
              <a:rPr lang="nl-NL" altLang="nl-NL" sz="3000" dirty="0"/>
              <a:t>Kuil     150</a:t>
            </a:r>
          </a:p>
          <a:p>
            <a:pPr eaLnBrk="1" hangingPunct="1"/>
            <a:r>
              <a:rPr lang="nl-NL" altLang="nl-NL" sz="3000" dirty="0"/>
              <a:t>Mais     80</a:t>
            </a:r>
          </a:p>
          <a:p>
            <a:pPr eaLnBrk="1" hangingPunct="1"/>
            <a:r>
              <a:rPr lang="nl-NL" altLang="nl-NL" sz="3000" dirty="0"/>
              <a:t>Brok     80 – 200</a:t>
            </a:r>
          </a:p>
          <a:p>
            <a:pPr eaLnBrk="1" hangingPunct="1"/>
            <a:r>
              <a:rPr lang="nl-NL" altLang="nl-NL" sz="3000" dirty="0"/>
              <a:t>Soja    400</a:t>
            </a:r>
          </a:p>
          <a:p>
            <a:pPr eaLnBrk="1" hangingPunct="1"/>
            <a:endParaRPr lang="nl-NL" altLang="nl-NL" dirty="0"/>
          </a:p>
        </p:txBody>
      </p:sp>
      <p:pic>
        <p:nvPicPr>
          <p:cNvPr id="2" name="Afbeelding 1">
            <a:extLst>
              <a:ext uri="{FF2B5EF4-FFF2-40B4-BE49-F238E27FC236}">
                <a16:creationId xmlns:a16="http://schemas.microsoft.com/office/drawing/2014/main" id="{035406C6-1EE2-41BF-ACFC-6309C10539A6}"/>
              </a:ext>
            </a:extLst>
          </p:cNvPr>
          <p:cNvPicPr>
            <a:picLocks noChangeAspect="1"/>
          </p:cNvPicPr>
          <p:nvPr/>
        </p:nvPicPr>
        <p:blipFill>
          <a:blip r:embed="rId2"/>
          <a:stretch>
            <a:fillRect/>
          </a:stretch>
        </p:blipFill>
        <p:spPr>
          <a:xfrm>
            <a:off x="4359054" y="3708220"/>
            <a:ext cx="6120452" cy="3060226"/>
          </a:xfrm>
          <a:prstGeom prst="rect">
            <a:avLst/>
          </a:prstGeom>
        </p:spPr>
      </p:pic>
      <p:pic>
        <p:nvPicPr>
          <p:cNvPr id="3" name="Afbeelding 2">
            <a:extLst>
              <a:ext uri="{FF2B5EF4-FFF2-40B4-BE49-F238E27FC236}">
                <a16:creationId xmlns:a16="http://schemas.microsoft.com/office/drawing/2014/main" id="{C1D32D4C-25C8-46AB-BF53-F460C1DD7003}"/>
              </a:ext>
            </a:extLst>
          </p:cNvPr>
          <p:cNvPicPr>
            <a:picLocks noChangeAspect="1"/>
          </p:cNvPicPr>
          <p:nvPr/>
        </p:nvPicPr>
        <p:blipFill>
          <a:blip r:embed="rId3"/>
          <a:stretch>
            <a:fillRect/>
          </a:stretch>
        </p:blipFill>
        <p:spPr>
          <a:xfrm>
            <a:off x="6557526" y="1549490"/>
            <a:ext cx="3846909" cy="216426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6312025" y="3140968"/>
            <a:ext cx="1198287" cy="840192"/>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4380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2.96296E-6 L 0.16285 -0.06111 " pathEditMode="relative" rAng="0" ptsTypes="AA">
                                      <p:cBhvr>
                                        <p:cTn id="6" dur="2000" fill="hold"/>
                                        <p:tgtEl>
                                          <p:spTgt spid="5"/>
                                        </p:tgtEl>
                                        <p:attrNameLst>
                                          <p:attrName>ppt_x</p:attrName>
                                          <p:attrName>ppt_y</p:attrName>
                                        </p:attrNameLst>
                                      </p:cBhvr>
                                      <p:rCtr x="8142"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l-NL" altLang="nl-NL"/>
              <a:t>Ruw vet  Rvet</a:t>
            </a:r>
          </a:p>
        </p:txBody>
      </p:sp>
      <p:sp>
        <p:nvSpPr>
          <p:cNvPr id="12291" name="Rectangle 3"/>
          <p:cNvSpPr>
            <a:spLocks noGrp="1" noChangeArrowheads="1"/>
          </p:cNvSpPr>
          <p:nvPr>
            <p:ph idx="1"/>
          </p:nvPr>
        </p:nvSpPr>
        <p:spPr/>
        <p:txBody>
          <a:bodyPr/>
          <a:lstStyle/>
          <a:p>
            <a:pPr eaLnBrk="1" hangingPunct="1"/>
            <a:r>
              <a:rPr lang="nl-NL" altLang="nl-NL" sz="3000" dirty="0"/>
              <a:t>Deel van N-vrij wat vet bevat.</a:t>
            </a:r>
          </a:p>
          <a:p>
            <a:pPr eaLnBrk="1" hangingPunct="1"/>
            <a:r>
              <a:rPr lang="nl-NL" altLang="nl-NL" sz="3000" dirty="0"/>
              <a:t>Teveel vet remt </a:t>
            </a:r>
            <a:r>
              <a:rPr lang="nl-NL" altLang="nl-NL" sz="3000" dirty="0" err="1"/>
              <a:t>pensfermentatie</a:t>
            </a:r>
            <a:endParaRPr lang="nl-NL" altLang="nl-NL" sz="3000" dirty="0"/>
          </a:p>
          <a:p>
            <a:pPr eaLnBrk="1" hangingPunct="1">
              <a:buFontTx/>
              <a:buNone/>
            </a:pPr>
            <a:r>
              <a:rPr lang="nl-NL" altLang="nl-NL" sz="3000" dirty="0"/>
              <a:t>   </a:t>
            </a:r>
            <a:r>
              <a:rPr lang="nl-NL" altLang="nl-NL" sz="3000" dirty="0">
                <a:sym typeface="Wingdings" pitchFamily="2" charset="2"/>
              </a:rPr>
              <a:t> bacteriën worden ingepakt.</a:t>
            </a:r>
          </a:p>
          <a:p>
            <a:pPr eaLnBrk="1" hangingPunct="1"/>
            <a:r>
              <a:rPr lang="nl-NL" altLang="nl-NL" sz="3000" dirty="0"/>
              <a:t>Vet bevat vitaminen (ADEK)</a:t>
            </a:r>
          </a:p>
          <a:p>
            <a:pPr eaLnBrk="1" hangingPunct="1"/>
            <a:endParaRPr lang="nl-NL" altLang="nl-NL" sz="3000" dirty="0"/>
          </a:p>
          <a:p>
            <a:pPr eaLnBrk="1" hangingPunct="1"/>
            <a:r>
              <a:rPr lang="nl-NL" altLang="nl-NL" sz="3000" dirty="0"/>
              <a:t>Rest is koolhydraten</a:t>
            </a:r>
          </a:p>
          <a:p>
            <a:pPr eaLnBrk="1" hangingPunct="1"/>
            <a:endParaRPr lang="nl-NL" altLang="nl-NL" dirty="0"/>
          </a:p>
        </p:txBody>
      </p:sp>
      <p:pic>
        <p:nvPicPr>
          <p:cNvPr id="2" name="Afbeelding 1">
            <a:extLst>
              <a:ext uri="{FF2B5EF4-FFF2-40B4-BE49-F238E27FC236}">
                <a16:creationId xmlns:a16="http://schemas.microsoft.com/office/drawing/2014/main" id="{67E241D3-17D9-4534-B921-031FAF981E74}"/>
              </a:ext>
            </a:extLst>
          </p:cNvPr>
          <p:cNvPicPr>
            <a:picLocks noChangeAspect="1"/>
          </p:cNvPicPr>
          <p:nvPr/>
        </p:nvPicPr>
        <p:blipFill>
          <a:blip r:embed="rId3"/>
          <a:stretch>
            <a:fillRect/>
          </a:stretch>
        </p:blipFill>
        <p:spPr>
          <a:xfrm>
            <a:off x="6351662" y="3685880"/>
            <a:ext cx="5299868" cy="222283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7869244" y="3573016"/>
            <a:ext cx="1107076" cy="864096"/>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7821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2.22222E-6 L 0.16146 0.06134 " pathEditMode="relative" rAng="0" ptsTypes="AA">
                                      <p:cBhvr>
                                        <p:cTn id="6" dur="2000" fill="hold"/>
                                        <p:tgtEl>
                                          <p:spTgt spid="5"/>
                                        </p:tgtEl>
                                        <p:attrNameLst>
                                          <p:attrName>ppt_x</p:attrName>
                                          <p:attrName>ppt_y</p:attrName>
                                        </p:attrNameLst>
                                      </p:cBhvr>
                                      <p:rCtr x="8073"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l-NL" altLang="nl-NL"/>
              <a:t>Koolhydraten</a:t>
            </a:r>
          </a:p>
        </p:txBody>
      </p:sp>
      <p:sp>
        <p:nvSpPr>
          <p:cNvPr id="13315" name="Rectangle 3"/>
          <p:cNvSpPr>
            <a:spLocks noGrp="1" noChangeArrowheads="1"/>
          </p:cNvSpPr>
          <p:nvPr>
            <p:ph idx="1"/>
          </p:nvPr>
        </p:nvSpPr>
        <p:spPr>
          <a:xfrm>
            <a:off x="484597" y="1268414"/>
            <a:ext cx="11449050" cy="4419599"/>
          </a:xfrm>
        </p:spPr>
        <p:txBody>
          <a:bodyPr/>
          <a:lstStyle/>
          <a:p>
            <a:pPr eaLnBrk="1" hangingPunct="1"/>
            <a:r>
              <a:rPr lang="nl-NL" altLang="nl-NL" sz="3000" dirty="0"/>
              <a:t>Deels ruwe celstof (RC)</a:t>
            </a:r>
          </a:p>
          <a:p>
            <a:pPr eaLnBrk="1" hangingPunct="1"/>
            <a:r>
              <a:rPr lang="nl-NL" altLang="nl-NL" sz="3000" dirty="0"/>
              <a:t>Rest is overige koolhydraten</a:t>
            </a:r>
          </a:p>
          <a:p>
            <a:pPr eaLnBrk="1" hangingPunct="1">
              <a:buFontTx/>
              <a:buNone/>
            </a:pPr>
            <a:r>
              <a:rPr lang="nl-NL" altLang="nl-NL" sz="3000" dirty="0"/>
              <a:t>	            o.a. suiker en zetmeel</a:t>
            </a:r>
          </a:p>
          <a:p>
            <a:pPr eaLnBrk="1" hangingPunct="1"/>
            <a:endParaRPr lang="nl-NL" altLang="nl-NL" dirty="0"/>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76355" y="1551218"/>
            <a:ext cx="3049621" cy="46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descr="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4425" y="2752626"/>
            <a:ext cx="2648932" cy="406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170482-2E02-4A3C-B5A6-271BF230DAD4}"/>
              </a:ext>
            </a:extLst>
          </p:cNvPr>
          <p:cNvSpPr>
            <a:spLocks noGrp="1"/>
          </p:cNvSpPr>
          <p:nvPr>
            <p:ph type="title"/>
          </p:nvPr>
        </p:nvSpPr>
        <p:spPr>
          <a:xfrm>
            <a:off x="371476" y="405078"/>
            <a:ext cx="6417251" cy="1160403"/>
          </a:xfrm>
        </p:spPr>
        <p:txBody>
          <a:bodyPr/>
          <a:lstStyle/>
          <a:p>
            <a:r>
              <a:rPr lang="nl-NL" dirty="0"/>
              <a:t>Wat zou jij graag willen leren over het onderwerp voeding?</a:t>
            </a:r>
          </a:p>
        </p:txBody>
      </p:sp>
      <p:sp>
        <p:nvSpPr>
          <p:cNvPr id="3" name="Tijdelijke aanduiding voor inhoud 2">
            <a:extLst>
              <a:ext uri="{FF2B5EF4-FFF2-40B4-BE49-F238E27FC236}">
                <a16:creationId xmlns:a16="http://schemas.microsoft.com/office/drawing/2014/main" id="{3EE9AFA7-E8F8-4792-AEA5-D93C67F4BA17}"/>
              </a:ext>
            </a:extLst>
          </p:cNvPr>
          <p:cNvSpPr>
            <a:spLocks noGrp="1"/>
          </p:cNvSpPr>
          <p:nvPr>
            <p:ph idx="1"/>
          </p:nvPr>
        </p:nvSpPr>
        <p:spPr>
          <a:xfrm>
            <a:off x="255076" y="2328574"/>
            <a:ext cx="5645149" cy="4419599"/>
          </a:xfrm>
        </p:spPr>
        <p:txBody>
          <a:bodyPr/>
          <a:lstStyle/>
          <a:p>
            <a:pPr marL="457200" indent="-457200">
              <a:buFontTx/>
              <a:buChar char="-"/>
            </a:pPr>
            <a:r>
              <a:rPr lang="nl-NL" dirty="0"/>
              <a:t>Noteer tenminste 3 onderwerpen</a:t>
            </a:r>
          </a:p>
          <a:p>
            <a:pPr marL="457200" indent="-457200">
              <a:buFontTx/>
              <a:buChar char="-"/>
            </a:pPr>
            <a:r>
              <a:rPr lang="nl-NL" dirty="0"/>
              <a:t>Inleveren</a:t>
            </a:r>
          </a:p>
        </p:txBody>
      </p:sp>
      <p:sp>
        <p:nvSpPr>
          <p:cNvPr id="4" name="Tijdelijke aanduiding voor datum 3">
            <a:extLst>
              <a:ext uri="{FF2B5EF4-FFF2-40B4-BE49-F238E27FC236}">
                <a16:creationId xmlns:a16="http://schemas.microsoft.com/office/drawing/2014/main" id="{71D1BD44-569C-48FD-85A8-0D61049B953A}"/>
              </a:ext>
            </a:extLst>
          </p:cNvPr>
          <p:cNvSpPr>
            <a:spLocks noGrp="1"/>
          </p:cNvSpPr>
          <p:nvPr>
            <p:ph type="dt" sz="half" idx="10"/>
          </p:nvPr>
        </p:nvSpPr>
        <p:spPr/>
        <p:txBody>
          <a:bodyPr/>
          <a:lstStyle/>
          <a:p>
            <a:fld id="{5790D4A7-C8B7-4A0C-B633-469DC286E6A4}" type="datetime1">
              <a:rPr lang="nl-NL" noProof="0" smtClean="0"/>
              <a:t>2-9-2021</a:t>
            </a:fld>
            <a:endParaRPr lang="nl-NL" noProof="0"/>
          </a:p>
        </p:txBody>
      </p:sp>
      <p:sp>
        <p:nvSpPr>
          <p:cNvPr id="6" name="Tijdelijke aanduiding voor dianummer 5">
            <a:extLst>
              <a:ext uri="{FF2B5EF4-FFF2-40B4-BE49-F238E27FC236}">
                <a16:creationId xmlns:a16="http://schemas.microsoft.com/office/drawing/2014/main" id="{40061883-E9ED-4106-9284-8234BC9FE4CB}"/>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pic>
        <p:nvPicPr>
          <p:cNvPr id="9" name="Tijdelijke aanduiding voor afbeelding 8">
            <a:extLst>
              <a:ext uri="{FF2B5EF4-FFF2-40B4-BE49-F238E27FC236}">
                <a16:creationId xmlns:a16="http://schemas.microsoft.com/office/drawing/2014/main" id="{792D3024-F21D-45B5-AB58-2DB482A86D9F}"/>
              </a:ext>
            </a:extLst>
          </p:cNvPr>
          <p:cNvPicPr>
            <a:picLocks noGrp="1" noChangeAspect="1"/>
          </p:cNvPicPr>
          <p:nvPr>
            <p:ph type="pic" sz="quarter" idx="13"/>
          </p:nvPr>
        </p:nvPicPr>
        <p:blipFill>
          <a:blip r:embed="rId3"/>
          <a:srcRect l="9268" r="9268"/>
          <a:stretch>
            <a:fillRect/>
          </a:stretch>
        </p:blipFill>
        <p:spPr>
          <a:xfrm>
            <a:off x="8013413" y="129309"/>
            <a:ext cx="3476623" cy="3962802"/>
          </a:xfrm>
          <a:prstGeom prst="rect">
            <a:avLst/>
          </a:prstGeom>
        </p:spPr>
      </p:pic>
      <p:sp>
        <p:nvSpPr>
          <p:cNvPr id="8" name="Tijdelijke aanduiding voor tekst 7">
            <a:extLst>
              <a:ext uri="{FF2B5EF4-FFF2-40B4-BE49-F238E27FC236}">
                <a16:creationId xmlns:a16="http://schemas.microsoft.com/office/drawing/2014/main" id="{508C0911-EA8C-4536-AEFF-F9B9160CBD57}"/>
              </a:ext>
            </a:extLst>
          </p:cNvPr>
          <p:cNvSpPr>
            <a:spLocks noGrp="1"/>
          </p:cNvSpPr>
          <p:nvPr>
            <p:ph type="body" sz="quarter" idx="14"/>
          </p:nvPr>
        </p:nvSpPr>
        <p:spPr/>
        <p:txBody>
          <a:bodyPr/>
          <a:lstStyle/>
          <a:p>
            <a:endParaRPr lang="nl-NL"/>
          </a:p>
        </p:txBody>
      </p:sp>
      <p:pic>
        <p:nvPicPr>
          <p:cNvPr id="10" name="Afbeelding 9">
            <a:extLst>
              <a:ext uri="{FF2B5EF4-FFF2-40B4-BE49-F238E27FC236}">
                <a16:creationId xmlns:a16="http://schemas.microsoft.com/office/drawing/2014/main" id="{D649B416-2057-427B-AC60-D587E85C472B}"/>
              </a:ext>
            </a:extLst>
          </p:cNvPr>
          <p:cNvPicPr>
            <a:picLocks noChangeAspect="1"/>
          </p:cNvPicPr>
          <p:nvPr/>
        </p:nvPicPr>
        <p:blipFill>
          <a:blip r:embed="rId4"/>
          <a:stretch>
            <a:fillRect/>
          </a:stretch>
        </p:blipFill>
        <p:spPr>
          <a:xfrm>
            <a:off x="5782416" y="3627873"/>
            <a:ext cx="3277169" cy="3100818"/>
          </a:xfrm>
          <a:prstGeom prst="rect">
            <a:avLst/>
          </a:prstGeom>
        </p:spPr>
      </p:pic>
    </p:spTree>
    <p:extLst>
      <p:ext uri="{BB962C8B-B14F-4D97-AF65-F5344CB8AC3E}">
        <p14:creationId xmlns:p14="http://schemas.microsoft.com/office/powerpoint/2010/main" val="54728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E4178-D90B-40F8-901E-E8E9112EF127}"/>
              </a:ext>
            </a:extLst>
          </p:cNvPr>
          <p:cNvSpPr>
            <a:spLocks noGrp="1"/>
          </p:cNvSpPr>
          <p:nvPr>
            <p:ph type="title"/>
          </p:nvPr>
        </p:nvSpPr>
        <p:spPr/>
        <p:txBody>
          <a:bodyPr/>
          <a:lstStyle/>
          <a:p>
            <a:endParaRPr lang="nl-NL"/>
          </a:p>
        </p:txBody>
      </p:sp>
      <p:sp>
        <p:nvSpPr>
          <p:cNvPr id="3" name="Tijdelijke aanduiding voor datum 2">
            <a:extLst>
              <a:ext uri="{FF2B5EF4-FFF2-40B4-BE49-F238E27FC236}">
                <a16:creationId xmlns:a16="http://schemas.microsoft.com/office/drawing/2014/main" id="{23B58330-BB9F-44B3-99C5-8A2D02203908}"/>
              </a:ext>
            </a:extLst>
          </p:cNvPr>
          <p:cNvSpPr>
            <a:spLocks noGrp="1"/>
          </p:cNvSpPr>
          <p:nvPr>
            <p:ph type="dt" sz="half" idx="10"/>
          </p:nvPr>
        </p:nvSpPr>
        <p:spPr/>
        <p:txBody>
          <a:bodyPr/>
          <a:lstStyle/>
          <a:p>
            <a:fld id="{4D64DE01-3480-42CF-9B50-C0496424F63F}" type="datetime1">
              <a:rPr lang="nl-NL" noProof="0" smtClean="0"/>
              <a:t>2-9-2021</a:t>
            </a:fld>
            <a:endParaRPr lang="nl-NL" noProof="0"/>
          </a:p>
        </p:txBody>
      </p:sp>
      <p:sp>
        <p:nvSpPr>
          <p:cNvPr id="5" name="Tijdelijke aanduiding voor dianummer 4">
            <a:extLst>
              <a:ext uri="{FF2B5EF4-FFF2-40B4-BE49-F238E27FC236}">
                <a16:creationId xmlns:a16="http://schemas.microsoft.com/office/drawing/2014/main" id="{F104CD22-56A1-4514-8E93-886AAF3DDAE0}"/>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sp>
        <p:nvSpPr>
          <p:cNvPr id="6" name="Tijdelijke aanduiding voor tekst 5">
            <a:extLst>
              <a:ext uri="{FF2B5EF4-FFF2-40B4-BE49-F238E27FC236}">
                <a16:creationId xmlns:a16="http://schemas.microsoft.com/office/drawing/2014/main" id="{07AAAB74-3A9E-43C3-8342-D84BAEACC4CD}"/>
              </a:ext>
            </a:extLst>
          </p:cNvPr>
          <p:cNvSpPr>
            <a:spLocks noGrp="1"/>
          </p:cNvSpPr>
          <p:nvPr>
            <p:ph type="body" sz="quarter" idx="13"/>
          </p:nvPr>
        </p:nvSpPr>
        <p:spPr/>
        <p:txBody>
          <a:bodyPr/>
          <a:lstStyle/>
          <a:p>
            <a:pPr marL="0" indent="0">
              <a:buNone/>
            </a:pPr>
            <a:r>
              <a:rPr lang="nl-NL" sz="3500" b="1" dirty="0"/>
              <a:t>Aan de slag</a:t>
            </a:r>
          </a:p>
          <a:p>
            <a:pPr>
              <a:buFontTx/>
              <a:buChar char="-"/>
            </a:pPr>
            <a:r>
              <a:rPr lang="nl-NL" dirty="0"/>
              <a:t>Vragen maken hoofdstuk 2</a:t>
            </a:r>
          </a:p>
          <a:p>
            <a:pPr>
              <a:buFontTx/>
              <a:buChar char="-"/>
            </a:pPr>
            <a:r>
              <a:rPr lang="nl-NL" dirty="0"/>
              <a:t>Weende Analyse Puzzel</a:t>
            </a:r>
          </a:p>
          <a:p>
            <a:pPr>
              <a:buFontTx/>
              <a:buChar char="-"/>
            </a:pPr>
            <a:endParaRPr lang="nl-NL" dirty="0"/>
          </a:p>
        </p:txBody>
      </p:sp>
    </p:spTree>
    <p:extLst>
      <p:ext uri="{BB962C8B-B14F-4D97-AF65-F5344CB8AC3E}">
        <p14:creationId xmlns:p14="http://schemas.microsoft.com/office/powerpoint/2010/main" val="1607211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0644" y="609600"/>
            <a:ext cx="7340670" cy="803176"/>
          </a:xfrm>
        </p:spPr>
        <p:txBody>
          <a:bodyPr/>
          <a:lstStyle/>
          <a:p>
            <a:pPr eaLnBrk="1" hangingPunct="1"/>
            <a:r>
              <a:rPr lang="nl-NL" altLang="nl-NL" dirty="0"/>
              <a:t>OK &gt; Overige </a:t>
            </a:r>
            <a:r>
              <a:rPr lang="nl-NL" altLang="nl-NL" dirty="0" err="1"/>
              <a:t>Koolydraten</a:t>
            </a:r>
            <a:endParaRPr lang="nl-NL" altLang="nl-NL" dirty="0"/>
          </a:p>
        </p:txBody>
      </p:sp>
      <p:sp>
        <p:nvSpPr>
          <p:cNvPr id="14339" name="Rectangle 3"/>
          <p:cNvSpPr>
            <a:spLocks noGrp="1" noChangeArrowheads="1"/>
          </p:cNvSpPr>
          <p:nvPr>
            <p:ph idx="1"/>
          </p:nvPr>
        </p:nvSpPr>
        <p:spPr>
          <a:xfrm>
            <a:off x="921297" y="1412776"/>
            <a:ext cx="6347714" cy="3880773"/>
          </a:xfrm>
        </p:spPr>
        <p:txBody>
          <a:bodyPr/>
          <a:lstStyle/>
          <a:p>
            <a:pPr eaLnBrk="1" hangingPunct="1"/>
            <a:r>
              <a:rPr lang="nl-NL" altLang="nl-NL" sz="3000" dirty="0"/>
              <a:t>Bestendig en onbestendig zetmeel</a:t>
            </a:r>
          </a:p>
          <a:p>
            <a:pPr eaLnBrk="1" hangingPunct="1"/>
            <a:r>
              <a:rPr lang="nl-NL" altLang="nl-NL" sz="3000" dirty="0"/>
              <a:t>OZ snel = suikers</a:t>
            </a:r>
          </a:p>
          <a:p>
            <a:pPr eaLnBrk="1" hangingPunct="1">
              <a:buFontTx/>
              <a:buNone/>
            </a:pPr>
            <a:r>
              <a:rPr lang="nl-NL" altLang="nl-NL" sz="3000" dirty="0"/>
              <a:t>		</a:t>
            </a:r>
            <a:r>
              <a:rPr lang="nl-NL" altLang="nl-NL" sz="3000" dirty="0" err="1"/>
              <a:t>langzaamer</a:t>
            </a:r>
            <a:r>
              <a:rPr lang="nl-NL" altLang="nl-NL" sz="3000" dirty="0"/>
              <a:t> = zetmeel</a:t>
            </a:r>
          </a:p>
          <a:p>
            <a:pPr eaLnBrk="1" hangingPunct="1">
              <a:buFontTx/>
              <a:buNone/>
            </a:pPr>
            <a:r>
              <a:rPr lang="nl-NL" altLang="nl-NL" sz="3000" dirty="0"/>
              <a:t>		traag = hemicellulose en </a:t>
            </a:r>
            <a:r>
              <a:rPr lang="nl-NL" altLang="nl-NL" sz="3000" dirty="0" err="1"/>
              <a:t>pectines</a:t>
            </a:r>
            <a:endParaRPr lang="nl-NL" altLang="nl-NL" sz="3000" dirty="0"/>
          </a:p>
        </p:txBody>
      </p:sp>
      <p:pic>
        <p:nvPicPr>
          <p:cNvPr id="14340" name="Picture 4"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45982" y="3353162"/>
            <a:ext cx="5137107" cy="35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altLang="nl-NL"/>
              <a:t>koolhydraten</a:t>
            </a:r>
          </a:p>
        </p:txBody>
      </p:sp>
      <p:pic>
        <p:nvPicPr>
          <p:cNvPr id="15363" name="Picture 4" descr="10"/>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a:xfrm>
            <a:off x="5591944" y="980728"/>
            <a:ext cx="4804438" cy="57170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91544" y="404664"/>
            <a:ext cx="8136904" cy="6128758"/>
          </a:xfrm>
        </p:spPr>
      </p:pic>
    </p:spTree>
    <p:extLst>
      <p:ext uri="{BB962C8B-B14F-4D97-AF65-F5344CB8AC3E}">
        <p14:creationId xmlns:p14="http://schemas.microsoft.com/office/powerpoint/2010/main" val="1723894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D462F6DA-2AF6-41F0-A5EA-F4E71A77EAF6}"/>
              </a:ext>
            </a:extLst>
          </p:cNvPr>
          <p:cNvSpPr>
            <a:spLocks noGrp="1"/>
          </p:cNvSpPr>
          <p:nvPr>
            <p:ph type="sldNum" sz="quarter" idx="12"/>
          </p:nvPr>
        </p:nvSpPr>
        <p:spPr/>
        <p:txBody>
          <a:bodyPr/>
          <a:lstStyle/>
          <a:p>
            <a:fld id="{45B76B8B-DE07-48A4-9913-B57A52F2F853}" type="slidenum">
              <a:rPr lang="nl-NL" noProof="0" smtClean="0"/>
              <a:pPr/>
              <a:t>3</a:t>
            </a:fld>
            <a:endParaRPr lang="nl-NL" noProof="0"/>
          </a:p>
        </p:txBody>
      </p:sp>
      <p:sp>
        <p:nvSpPr>
          <p:cNvPr id="5" name="Titel 4">
            <a:extLst>
              <a:ext uri="{FF2B5EF4-FFF2-40B4-BE49-F238E27FC236}">
                <a16:creationId xmlns:a16="http://schemas.microsoft.com/office/drawing/2014/main" id="{C52FD308-7E7D-4DA4-8915-01E16EF8E4D3}"/>
              </a:ext>
            </a:extLst>
          </p:cNvPr>
          <p:cNvSpPr>
            <a:spLocks noGrp="1"/>
          </p:cNvSpPr>
          <p:nvPr>
            <p:ph type="ctrTitle"/>
          </p:nvPr>
        </p:nvSpPr>
        <p:spPr>
          <a:xfrm>
            <a:off x="370800" y="4174225"/>
            <a:ext cx="8676000" cy="2540229"/>
          </a:xfrm>
        </p:spPr>
        <p:txBody>
          <a:bodyPr/>
          <a:lstStyle/>
          <a:p>
            <a:b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br>
            <a:b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br>
            <a:b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br>
            <a:b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br>
            <a: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t>Hoofdstuk 2 Voersamenstelling voor de koe</a:t>
            </a:r>
            <a:br>
              <a:rPr lang="nl-NL" sz="3000" b="1" kern="0" dirty="0">
                <a:effectLst/>
                <a:latin typeface="Arial" panose="020B0604020202020204" pitchFamily="34" charset="0"/>
                <a:ea typeface="Times New Roman" panose="02020603050405020304" pitchFamily="18" charset="0"/>
                <a:cs typeface="Times New Roman" panose="02020603050405020304" pitchFamily="18" charset="0"/>
              </a:rPr>
            </a:br>
            <a:r>
              <a:rPr lang="nl-NL" sz="3000" dirty="0">
                <a:effectLst/>
                <a:latin typeface="Arial" panose="020B0604020202020204" pitchFamily="34" charset="0"/>
                <a:ea typeface="Times New Roman" panose="02020603050405020304" pitchFamily="18" charset="0"/>
                <a:cs typeface="Arial" panose="020B0604020202020204" pitchFamily="34" charset="0"/>
              </a:rPr>
              <a:t> </a:t>
            </a:r>
            <a:br>
              <a:rPr lang="nl-NL" sz="3000" dirty="0">
                <a:effectLst/>
                <a:latin typeface="Arial" panose="020B0604020202020204" pitchFamily="34" charset="0"/>
                <a:ea typeface="Times New Roman" panose="02020603050405020304" pitchFamily="18" charset="0"/>
                <a:cs typeface="Arial" panose="020B0604020202020204" pitchFamily="34" charset="0"/>
              </a:rPr>
            </a:br>
            <a:br>
              <a:rPr lang="nl-NL" sz="2400" dirty="0">
                <a:effectLst/>
                <a:latin typeface="Arial" panose="020B0604020202020204" pitchFamily="34" charset="0"/>
                <a:ea typeface="Times New Roman" panose="02020603050405020304" pitchFamily="18" charset="0"/>
                <a:cs typeface="Times New Roman" panose="02020603050405020304" pitchFamily="18" charset="0"/>
              </a:rPr>
            </a:b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Arial" panose="020B0604020202020204" pitchFamily="34" charset="0"/>
              </a:rPr>
              <a:t>2.1 	Nutriënten – voedingsstoffen</a:t>
            </a:r>
            <a:br>
              <a:rPr lang="nl-NL" sz="2400" dirty="0">
                <a:effectLst/>
                <a:latin typeface="Arial" panose="020B0604020202020204" pitchFamily="34" charset="0"/>
                <a:ea typeface="Calibri" panose="020F0502020204030204" pitchFamily="34" charset="0"/>
                <a:cs typeface="Arial" panose="020B0604020202020204" pitchFamily="34" charset="0"/>
              </a:rPr>
            </a:b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Arial" panose="020B0604020202020204" pitchFamily="34" charset="0"/>
              </a:rPr>
              <a:t>2.2	Opbouw van voer en verhouding water en </a:t>
            </a:r>
            <a:r>
              <a:rPr lang="nl-NL" sz="2400" dirty="0" err="1">
                <a:effectLst/>
                <a:latin typeface="Arial" panose="020B0604020202020204" pitchFamily="34" charset="0"/>
                <a:ea typeface="Calibri" panose="020F0502020204030204" pitchFamily="34" charset="0"/>
                <a:cs typeface="Arial" panose="020B0604020202020204" pitchFamily="34" charset="0"/>
              </a:rPr>
              <a:t>drogestof</a:t>
            </a:r>
            <a:br>
              <a:rPr lang="nl-NL" sz="2400" dirty="0">
                <a:effectLst/>
                <a:latin typeface="Arial" panose="020B0604020202020204" pitchFamily="34" charset="0"/>
                <a:ea typeface="Calibri" panose="020F0502020204030204" pitchFamily="34" charset="0"/>
                <a:cs typeface="Arial" panose="020B0604020202020204" pitchFamily="34" charset="0"/>
              </a:rPr>
            </a:b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Arial" panose="020B0604020202020204" pitchFamily="34" charset="0"/>
              </a:rPr>
              <a:t>2.3	Organische en anorganische stof (AS)</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2.3.1	Eiwit</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2.3.2.1	Aminozuren</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2.3.2	Ruw vet</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2.3.3	Koolhydraten</a:t>
            </a:r>
            <a:br>
              <a:rPr lang="nl-NL" sz="2400" dirty="0">
                <a:effectLst/>
                <a:latin typeface="Arial" panose="020B0604020202020204" pitchFamily="34" charset="0"/>
                <a:ea typeface="Calibri" panose="020F0502020204030204" pitchFamily="34" charset="0"/>
                <a:cs typeface="Arial" panose="020B0604020202020204" pitchFamily="34" charset="0"/>
              </a:rPr>
            </a:b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Arial" panose="020B0604020202020204" pitchFamily="34" charset="0"/>
              </a:rPr>
              <a:t>2.4	Vitaminen en mineralen</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2.4.1	Mineralen</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Times New Roman" panose="02020603050405020304" pitchFamily="18" charset="0"/>
              </a:rPr>
              <a:t>	</a:t>
            </a:r>
            <a:r>
              <a:rPr lang="nl-NL" sz="2400" dirty="0">
                <a:effectLst/>
                <a:latin typeface="Arial" panose="020B0604020202020204" pitchFamily="34" charset="0"/>
                <a:ea typeface="Calibri" panose="020F0502020204030204" pitchFamily="34" charset="0"/>
                <a:cs typeface="Arial" panose="020B0604020202020204" pitchFamily="34" charset="0"/>
              </a:rPr>
              <a:t>2.4.2	Vitaminen</a:t>
            </a:r>
            <a:br>
              <a:rPr lang="nl-NL" sz="2400" dirty="0">
                <a:effectLst/>
                <a:latin typeface="Arial" panose="020B0604020202020204" pitchFamily="34" charset="0"/>
                <a:ea typeface="Calibri" panose="020F0502020204030204" pitchFamily="34" charset="0"/>
                <a:cs typeface="Times New Roman" panose="02020603050405020304" pitchFamily="18" charset="0"/>
              </a:rPr>
            </a:br>
            <a:r>
              <a:rPr lang="nl-NL" sz="2400" dirty="0">
                <a:effectLst/>
                <a:latin typeface="Arial" panose="020B0604020202020204" pitchFamily="34" charset="0"/>
                <a:ea typeface="Calibri" panose="020F0502020204030204" pitchFamily="34" charset="0"/>
                <a:cs typeface="Arial" panose="020B0604020202020204" pitchFamily="34" charset="0"/>
              </a:rPr>
              <a:t> </a:t>
            </a:r>
            <a:br>
              <a:rPr lang="nl-NL" sz="2400" dirty="0">
                <a:effectLst/>
                <a:latin typeface="Arial" panose="020B0604020202020204" pitchFamily="34" charset="0"/>
                <a:ea typeface="Calibri" panose="020F0502020204030204" pitchFamily="34" charset="0"/>
                <a:cs typeface="Times New Roman" panose="02020603050405020304" pitchFamily="18" charset="0"/>
              </a:rPr>
            </a:br>
            <a:endParaRPr lang="nl-NL" sz="2400" dirty="0"/>
          </a:p>
        </p:txBody>
      </p:sp>
    </p:spTree>
    <p:extLst>
      <p:ext uri="{BB962C8B-B14F-4D97-AF65-F5344CB8AC3E}">
        <p14:creationId xmlns:p14="http://schemas.microsoft.com/office/powerpoint/2010/main" val="1942705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353FE-CA9B-4D1C-ABDC-243D72330EBD}"/>
              </a:ext>
            </a:extLst>
          </p:cNvPr>
          <p:cNvSpPr>
            <a:spLocks noGrp="1"/>
          </p:cNvSpPr>
          <p:nvPr>
            <p:ph type="title"/>
          </p:nvPr>
        </p:nvSpPr>
        <p:spPr/>
        <p:txBody>
          <a:bodyPr/>
          <a:lstStyle/>
          <a:p>
            <a:endParaRPr lang="nl-NL"/>
          </a:p>
        </p:txBody>
      </p:sp>
      <p:sp>
        <p:nvSpPr>
          <p:cNvPr id="3" name="Tijdelijke aanduiding voor datum 2">
            <a:extLst>
              <a:ext uri="{FF2B5EF4-FFF2-40B4-BE49-F238E27FC236}">
                <a16:creationId xmlns:a16="http://schemas.microsoft.com/office/drawing/2014/main" id="{81465479-DF48-47D7-9083-E4710D16D3EE}"/>
              </a:ext>
            </a:extLst>
          </p:cNvPr>
          <p:cNvSpPr>
            <a:spLocks noGrp="1"/>
          </p:cNvSpPr>
          <p:nvPr>
            <p:ph type="dt" sz="half" idx="10"/>
          </p:nvPr>
        </p:nvSpPr>
        <p:spPr/>
        <p:txBody>
          <a:bodyPr/>
          <a:lstStyle/>
          <a:p>
            <a:fld id="{4D64DE01-3480-42CF-9B50-C0496424F63F}" type="datetime1">
              <a:rPr lang="nl-NL" noProof="0" smtClean="0"/>
              <a:t>2-9-2021</a:t>
            </a:fld>
            <a:endParaRPr lang="nl-NL" noProof="0"/>
          </a:p>
        </p:txBody>
      </p:sp>
      <p:sp>
        <p:nvSpPr>
          <p:cNvPr id="5" name="Tijdelijke aanduiding voor dianummer 4">
            <a:extLst>
              <a:ext uri="{FF2B5EF4-FFF2-40B4-BE49-F238E27FC236}">
                <a16:creationId xmlns:a16="http://schemas.microsoft.com/office/drawing/2014/main" id="{F433AFBB-349D-45CE-943E-1FA31654D551}"/>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7" name="Afbeelding 6">
            <a:extLst>
              <a:ext uri="{FF2B5EF4-FFF2-40B4-BE49-F238E27FC236}">
                <a16:creationId xmlns:a16="http://schemas.microsoft.com/office/drawing/2014/main" id="{F112A57E-EEFA-429E-ABA8-D7C8F2A9C5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5469" y="1380393"/>
            <a:ext cx="4481036" cy="4435311"/>
          </a:xfrm>
          <a:prstGeom prst="rect">
            <a:avLst/>
          </a:prstGeom>
        </p:spPr>
      </p:pic>
      <p:sp>
        <p:nvSpPr>
          <p:cNvPr id="6" name="Tijdelijke aanduiding voor tekst 5">
            <a:extLst>
              <a:ext uri="{FF2B5EF4-FFF2-40B4-BE49-F238E27FC236}">
                <a16:creationId xmlns:a16="http://schemas.microsoft.com/office/drawing/2014/main" id="{78066340-1B72-4335-BA30-E53B40063DCB}"/>
              </a:ext>
            </a:extLst>
          </p:cNvPr>
          <p:cNvSpPr>
            <a:spLocks noGrp="1"/>
          </p:cNvSpPr>
          <p:nvPr>
            <p:ph type="body" sz="quarter" idx="13"/>
          </p:nvPr>
        </p:nvSpPr>
        <p:spPr>
          <a:xfrm>
            <a:off x="371475" y="405353"/>
            <a:ext cx="7556467" cy="1160403"/>
          </a:xfrm>
        </p:spPr>
        <p:txBody>
          <a:bodyPr/>
          <a:lstStyle/>
          <a:p>
            <a:pPr marL="0" indent="0">
              <a:buNone/>
            </a:pPr>
            <a:r>
              <a:rPr lang="nl-NL" dirty="0"/>
              <a:t>2.1. NUTRIENTEN/VOEDINGSSTOFFEN</a:t>
            </a:r>
          </a:p>
        </p:txBody>
      </p:sp>
    </p:spTree>
    <p:extLst>
      <p:ext uri="{BB962C8B-B14F-4D97-AF65-F5344CB8AC3E}">
        <p14:creationId xmlns:p14="http://schemas.microsoft.com/office/powerpoint/2010/main" val="379267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70684C-A01D-4CC5-8F8B-D4F2E5C73755}"/>
              </a:ext>
            </a:extLst>
          </p:cNvPr>
          <p:cNvSpPr>
            <a:spLocks noGrp="1"/>
          </p:cNvSpPr>
          <p:nvPr>
            <p:ph type="ctrTitle"/>
          </p:nvPr>
        </p:nvSpPr>
        <p:spPr>
          <a:xfrm>
            <a:off x="371475" y="728662"/>
            <a:ext cx="5645149" cy="2395967"/>
          </a:xfrm>
        </p:spPr>
        <p:txBody>
          <a:bodyPr/>
          <a:lstStyle/>
          <a:p>
            <a:r>
              <a:rPr lang="nl-NL" sz="4000" dirty="0"/>
              <a:t>Experts in o.a. Kuilvoeruitslagen en voederbonnen</a:t>
            </a:r>
          </a:p>
        </p:txBody>
      </p:sp>
      <p:sp>
        <p:nvSpPr>
          <p:cNvPr id="3" name="Ondertitel 2">
            <a:extLst>
              <a:ext uri="{FF2B5EF4-FFF2-40B4-BE49-F238E27FC236}">
                <a16:creationId xmlns:a16="http://schemas.microsoft.com/office/drawing/2014/main" id="{2D5DF993-D81F-4867-8D37-2C953FB57C23}"/>
              </a:ext>
            </a:extLst>
          </p:cNvPr>
          <p:cNvSpPr>
            <a:spLocks noGrp="1"/>
          </p:cNvSpPr>
          <p:nvPr>
            <p:ph type="subTitle" idx="1"/>
          </p:nvPr>
        </p:nvSpPr>
        <p:spPr/>
        <p:txBody>
          <a:bodyPr/>
          <a:lstStyle/>
          <a:p>
            <a:r>
              <a:rPr lang="nl-NL" dirty="0"/>
              <a:t>&gt; Basis is Weende-Analyse</a:t>
            </a:r>
          </a:p>
        </p:txBody>
      </p:sp>
      <p:sp>
        <p:nvSpPr>
          <p:cNvPr id="5" name="Tijdelijke aanduiding voor dianummer 4">
            <a:extLst>
              <a:ext uri="{FF2B5EF4-FFF2-40B4-BE49-F238E27FC236}">
                <a16:creationId xmlns:a16="http://schemas.microsoft.com/office/drawing/2014/main" id="{F5278CF8-F88E-4C34-B715-3C4E97781928}"/>
              </a:ext>
            </a:extLst>
          </p:cNvPr>
          <p:cNvSpPr>
            <a:spLocks noGrp="1"/>
          </p:cNvSpPr>
          <p:nvPr>
            <p:ph type="sldNum" sz="quarter" idx="12"/>
          </p:nvPr>
        </p:nvSpPr>
        <p:spPr/>
        <p:txBody>
          <a:bodyPr/>
          <a:lstStyle/>
          <a:p>
            <a:fld id="{45B76B8B-DE07-48A4-9913-B57A52F2F853}" type="slidenum">
              <a:rPr lang="nl-NL" noProof="0" smtClean="0"/>
              <a:pPr/>
              <a:t>5</a:t>
            </a:fld>
            <a:endParaRPr lang="nl-NL" noProof="0"/>
          </a:p>
        </p:txBody>
      </p:sp>
      <p:sp>
        <p:nvSpPr>
          <p:cNvPr id="6" name="Tijdelijke aanduiding voor tekst 5">
            <a:extLst>
              <a:ext uri="{FF2B5EF4-FFF2-40B4-BE49-F238E27FC236}">
                <a16:creationId xmlns:a16="http://schemas.microsoft.com/office/drawing/2014/main" id="{2C002159-3158-4261-9EA9-E0DD6A76681F}"/>
              </a:ext>
            </a:extLst>
          </p:cNvPr>
          <p:cNvSpPr>
            <a:spLocks noGrp="1"/>
          </p:cNvSpPr>
          <p:nvPr>
            <p:ph type="body" sz="quarter" idx="14"/>
          </p:nvPr>
        </p:nvSpPr>
        <p:spPr/>
        <p:txBody>
          <a:bodyPr/>
          <a:lstStyle/>
          <a:p>
            <a:endParaRPr lang="nl-NL"/>
          </a:p>
        </p:txBody>
      </p:sp>
      <p:pic>
        <p:nvPicPr>
          <p:cNvPr id="10" name="Tijdelijke aanduiding voor afbeelding 9">
            <a:extLst>
              <a:ext uri="{FF2B5EF4-FFF2-40B4-BE49-F238E27FC236}">
                <a16:creationId xmlns:a16="http://schemas.microsoft.com/office/drawing/2014/main" id="{B1D7A58B-F3DF-49D2-B446-BC4E1320E875}"/>
              </a:ext>
            </a:extLst>
          </p:cNvPr>
          <p:cNvPicPr>
            <a:picLocks noGrp="1" noChangeAspect="1"/>
          </p:cNvPicPr>
          <p:nvPr>
            <p:ph type="pic" sz="quarter" idx="13"/>
          </p:nvPr>
        </p:nvPicPr>
        <p:blipFill>
          <a:blip r:embed="rId3"/>
          <a:srcRect l="1061" r="1061"/>
          <a:stretch>
            <a:fillRect/>
          </a:stretch>
        </p:blipFill>
        <p:spPr>
          <a:xfrm>
            <a:off x="6175378" y="0"/>
            <a:ext cx="6016622" cy="6858000"/>
          </a:xfrm>
          <a:prstGeom prst="rect">
            <a:avLst/>
          </a:prstGeom>
        </p:spPr>
      </p:pic>
      <p:sp>
        <p:nvSpPr>
          <p:cNvPr id="9" name="Tijdelijke aanduiding voor tekst 8">
            <a:extLst>
              <a:ext uri="{FF2B5EF4-FFF2-40B4-BE49-F238E27FC236}">
                <a16:creationId xmlns:a16="http://schemas.microsoft.com/office/drawing/2014/main" id="{75FBD2D6-5D87-41C5-8995-D25C0E08E687}"/>
              </a:ext>
            </a:extLst>
          </p:cNvPr>
          <p:cNvSpPr>
            <a:spLocks noGrp="1"/>
          </p:cNvSpPr>
          <p:nvPr>
            <p:ph type="body" sz="quarter" idx="15"/>
          </p:nvPr>
        </p:nvSpPr>
        <p:spPr>
          <a:xfrm>
            <a:off x="9249143" y="6091173"/>
            <a:ext cx="2750400" cy="571690"/>
          </a:xfrm>
        </p:spPr>
        <p:txBody>
          <a:bodyPr/>
          <a:lstStyle/>
          <a:p>
            <a:endParaRPr lang="nl-NL" dirty="0"/>
          </a:p>
        </p:txBody>
      </p:sp>
    </p:spTree>
    <p:extLst>
      <p:ext uri="{BB962C8B-B14F-4D97-AF65-F5344CB8AC3E}">
        <p14:creationId xmlns:p14="http://schemas.microsoft.com/office/powerpoint/2010/main" val="81166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287688" y="3501008"/>
            <a:ext cx="1296144" cy="936104"/>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6269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nl-NL"/>
              <a:t>Droge stof  DS</a:t>
            </a:r>
            <a:endParaRPr lang="nl-NL" altLang="nl-NL"/>
          </a:p>
        </p:txBody>
      </p:sp>
      <p:sp>
        <p:nvSpPr>
          <p:cNvPr id="5123" name="Rectangle 3"/>
          <p:cNvSpPr>
            <a:spLocks noGrp="1" noChangeArrowheads="1"/>
          </p:cNvSpPr>
          <p:nvPr>
            <p:ph idx="1"/>
          </p:nvPr>
        </p:nvSpPr>
        <p:spPr>
          <a:xfrm>
            <a:off x="742950" y="1558909"/>
            <a:ext cx="11449050" cy="4419599"/>
          </a:xfrm>
        </p:spPr>
        <p:txBody>
          <a:bodyPr/>
          <a:lstStyle/>
          <a:p>
            <a:pPr marL="0" indent="0">
              <a:lnSpc>
                <a:spcPct val="90000"/>
              </a:lnSpc>
              <a:buNone/>
            </a:pPr>
            <a:r>
              <a:rPr lang="en-US" altLang="nl-NL" sz="3000" dirty="0" err="1"/>
              <a:t>Levert</a:t>
            </a:r>
            <a:r>
              <a:rPr lang="en-US" altLang="nl-NL" sz="3000" dirty="0"/>
              <a:t> </a:t>
            </a:r>
            <a:r>
              <a:rPr lang="en-US" altLang="nl-NL" sz="3000" dirty="0" err="1"/>
              <a:t>voedingsstoffen</a:t>
            </a:r>
            <a:endParaRPr lang="en-US" altLang="nl-NL" sz="3000" dirty="0"/>
          </a:p>
          <a:p>
            <a:pPr eaLnBrk="1" hangingPunct="1">
              <a:lnSpc>
                <a:spcPct val="90000"/>
              </a:lnSpc>
            </a:pPr>
            <a:endParaRPr lang="en-US" altLang="nl-NL" sz="3000" dirty="0"/>
          </a:p>
          <a:p>
            <a:pPr eaLnBrk="1" hangingPunct="1">
              <a:lnSpc>
                <a:spcPct val="90000"/>
              </a:lnSpc>
            </a:pPr>
            <a:r>
              <a:rPr lang="en-US" altLang="nl-NL" sz="3000" dirty="0"/>
              <a:t>Gras	16%</a:t>
            </a:r>
          </a:p>
          <a:p>
            <a:pPr eaLnBrk="1" hangingPunct="1">
              <a:lnSpc>
                <a:spcPct val="90000"/>
              </a:lnSpc>
            </a:pPr>
            <a:r>
              <a:rPr lang="en-US" altLang="nl-NL" sz="3000" dirty="0" err="1"/>
              <a:t>Kuil</a:t>
            </a:r>
            <a:r>
              <a:rPr lang="en-US" altLang="nl-NL" sz="3000" dirty="0"/>
              <a:t>	45%</a:t>
            </a:r>
          </a:p>
          <a:p>
            <a:pPr eaLnBrk="1" hangingPunct="1">
              <a:lnSpc>
                <a:spcPct val="90000"/>
              </a:lnSpc>
            </a:pPr>
            <a:r>
              <a:rPr lang="en-US" altLang="nl-NL" sz="3000" dirty="0" err="1"/>
              <a:t>Mais</a:t>
            </a:r>
            <a:r>
              <a:rPr lang="en-US" altLang="nl-NL" sz="3000" dirty="0"/>
              <a:t>	35%</a:t>
            </a:r>
          </a:p>
          <a:p>
            <a:pPr eaLnBrk="1" hangingPunct="1">
              <a:lnSpc>
                <a:spcPct val="90000"/>
              </a:lnSpc>
            </a:pPr>
            <a:r>
              <a:rPr lang="en-US" altLang="nl-NL" sz="3000" dirty="0" err="1"/>
              <a:t>Bostel</a:t>
            </a:r>
            <a:r>
              <a:rPr lang="en-US" altLang="nl-NL" sz="3000" dirty="0"/>
              <a:t>	22%</a:t>
            </a:r>
          </a:p>
          <a:p>
            <a:pPr eaLnBrk="1" hangingPunct="1">
              <a:lnSpc>
                <a:spcPct val="90000"/>
              </a:lnSpc>
            </a:pPr>
            <a:r>
              <a:rPr lang="en-US" altLang="nl-NL" sz="3000" dirty="0" err="1"/>
              <a:t>Komkommer</a:t>
            </a:r>
            <a:r>
              <a:rPr lang="en-US" altLang="nl-NL" sz="3000" dirty="0"/>
              <a:t> 6%</a:t>
            </a:r>
          </a:p>
          <a:p>
            <a:pPr eaLnBrk="1" hangingPunct="1">
              <a:lnSpc>
                <a:spcPct val="90000"/>
              </a:lnSpc>
            </a:pPr>
            <a:r>
              <a:rPr lang="en-US" altLang="nl-NL" sz="3000" dirty="0" err="1"/>
              <a:t>Rantsoen</a:t>
            </a:r>
            <a:r>
              <a:rPr lang="en-US" altLang="nl-NL" sz="3000" dirty="0"/>
              <a:t> 40 – 50 %</a:t>
            </a:r>
            <a:endParaRPr lang="nl-NL" altLang="nl-NL" sz="3000" dirty="0"/>
          </a:p>
        </p:txBody>
      </p:sp>
      <p:pic>
        <p:nvPicPr>
          <p:cNvPr id="2" name="Afbeelding 1">
            <a:extLst>
              <a:ext uri="{FF2B5EF4-FFF2-40B4-BE49-F238E27FC236}">
                <a16:creationId xmlns:a16="http://schemas.microsoft.com/office/drawing/2014/main" id="{F28FC50A-3244-4335-9C72-167E1F7C9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4598" y="1457266"/>
            <a:ext cx="4773105" cy="35798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nl-NL"/>
              <a:t>Weende analyse</a:t>
            </a:r>
            <a:endParaRPr lang="nl-NL" altLang="nl-NL"/>
          </a:p>
        </p:txBody>
      </p:sp>
      <p:sp>
        <p:nvSpPr>
          <p:cNvPr id="4099" name="Rectangle 3"/>
          <p:cNvSpPr>
            <a:spLocks noGrp="1" noChangeArrowheads="1"/>
          </p:cNvSpPr>
          <p:nvPr>
            <p:ph idx="1"/>
          </p:nvPr>
        </p:nvSpPr>
        <p:spPr/>
        <p:txBody>
          <a:bodyPr/>
          <a:lstStyle/>
          <a:p>
            <a:pPr eaLnBrk="1" hangingPunct="1"/>
            <a:endParaRPr lang="nl-NL" altLang="nl-NL"/>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7528" y="1930401"/>
            <a:ext cx="8659896" cy="39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3287688" y="2636912"/>
            <a:ext cx="1296144" cy="936104"/>
          </a:xfrm>
          <a:prstGeom prst="rect">
            <a:avLst/>
          </a:prstGeom>
          <a:noFill/>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25444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nl-NL"/>
              <a:t>Water</a:t>
            </a:r>
            <a:endParaRPr lang="nl-NL" altLang="nl-NL"/>
          </a:p>
        </p:txBody>
      </p:sp>
      <p:sp>
        <p:nvSpPr>
          <p:cNvPr id="5123" name="Rectangle 3"/>
          <p:cNvSpPr>
            <a:spLocks noGrp="1" noChangeArrowheads="1"/>
          </p:cNvSpPr>
          <p:nvPr>
            <p:ph idx="1"/>
          </p:nvPr>
        </p:nvSpPr>
        <p:spPr>
          <a:xfrm>
            <a:off x="742950" y="1738018"/>
            <a:ext cx="11449050" cy="4419599"/>
          </a:xfrm>
        </p:spPr>
        <p:txBody>
          <a:bodyPr/>
          <a:lstStyle/>
          <a:p>
            <a:pPr eaLnBrk="1" hangingPunct="1"/>
            <a:r>
              <a:rPr lang="nl-NL" altLang="nl-NL" sz="3000" dirty="0"/>
              <a:t>Bouwstof</a:t>
            </a:r>
          </a:p>
          <a:p>
            <a:pPr eaLnBrk="1" hangingPunct="1"/>
            <a:r>
              <a:rPr lang="nl-NL" altLang="nl-NL" sz="3000" dirty="0"/>
              <a:t>Transport</a:t>
            </a:r>
          </a:p>
          <a:p>
            <a:pPr eaLnBrk="1" hangingPunct="1"/>
            <a:r>
              <a:rPr lang="nl-NL" altLang="nl-NL" sz="3000" dirty="0"/>
              <a:t>Warmteregulatie</a:t>
            </a:r>
          </a:p>
          <a:p>
            <a:pPr eaLnBrk="1" hangingPunct="1"/>
            <a:r>
              <a:rPr lang="nl-NL" altLang="nl-NL" sz="3000" dirty="0"/>
              <a:t>Stoffen oplossen voor vertering</a:t>
            </a:r>
          </a:p>
          <a:p>
            <a:pPr eaLnBrk="1" hangingPunct="1"/>
            <a:endParaRPr lang="nl-NL" altLang="nl-NL" sz="3000" dirty="0"/>
          </a:p>
          <a:p>
            <a:pPr eaLnBrk="1" hangingPunct="1"/>
            <a:r>
              <a:rPr lang="nl-NL" altLang="nl-NL" sz="3000" dirty="0"/>
              <a:t>Let op kwaliteit</a:t>
            </a:r>
          </a:p>
        </p:txBody>
      </p:sp>
      <p:pic>
        <p:nvPicPr>
          <p:cNvPr id="2" name="Afbeelding 1">
            <a:extLst>
              <a:ext uri="{FF2B5EF4-FFF2-40B4-BE49-F238E27FC236}">
                <a16:creationId xmlns:a16="http://schemas.microsoft.com/office/drawing/2014/main" id="{F83B4B60-35B8-413D-9B60-C8182C9F9D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4275" y="3089634"/>
            <a:ext cx="4657725" cy="2619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64CDD39C39648B1ABEE99F3BACD5D" ma:contentTypeVersion="0" ma:contentTypeDescription="Een nieuw document maken." ma:contentTypeScope="" ma:versionID="8fc9deaf3217af4824c090a6e5240c07">
  <xsd:schema xmlns:xsd="http://www.w3.org/2001/XMLSchema" xmlns:xs="http://www.w3.org/2001/XMLSchema" xmlns:p="http://schemas.microsoft.com/office/2006/metadata/properties" targetNamespace="http://schemas.microsoft.com/office/2006/metadata/properties" ma:root="true" ma:fieldsID="a17e5968c79d9fe2fc9f8835eee23f5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CCB63730-AD36-4F0C-8C61-D94915E3C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Yuverta</Template>
  <TotalTime>253</TotalTime>
  <Words>396</Words>
  <Application>Microsoft Office PowerPoint</Application>
  <PresentationFormat>Breedbeeld</PresentationFormat>
  <Paragraphs>104</Paragraphs>
  <Slides>23</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Arial Black</vt:lpstr>
      <vt:lpstr>Calibri</vt:lpstr>
      <vt:lpstr>Yuverta</vt:lpstr>
      <vt:lpstr>VOEDING (wk 1) H2 Voedersamenstelling </vt:lpstr>
      <vt:lpstr>Wat zou jij graag willen leren over het onderwerp voeding?</vt:lpstr>
      <vt:lpstr>    Hoofdstuk 2 Voersamenstelling voor de koe     2.1  Nutriënten – voedingsstoffen  2.2 Opbouw van voer en verhouding water en drogestof  2.3 Organische en anorganische stof (AS)  2.3.1 Eiwit  2.3.2.1 Aminozuren  2.3.2 Ruw vet  2.3.3 Koolhydraten  2.4 Vitaminen en mineralen  2.4.1 Mineralen  2.4.2 Vitaminen   </vt:lpstr>
      <vt:lpstr>PowerPoint-presentatie</vt:lpstr>
      <vt:lpstr>Experts in o.a. Kuilvoeruitslagen en voederbonnen</vt:lpstr>
      <vt:lpstr>Weende analyse</vt:lpstr>
      <vt:lpstr>Droge stof  DS</vt:lpstr>
      <vt:lpstr>Weende analyse</vt:lpstr>
      <vt:lpstr>Water</vt:lpstr>
      <vt:lpstr>Weende analyse</vt:lpstr>
      <vt:lpstr>Anorganische stof   RAS (Ruw As)</vt:lpstr>
      <vt:lpstr>Weende analyse</vt:lpstr>
      <vt:lpstr>Organische stof  OS</vt:lpstr>
      <vt:lpstr>Weende analyse</vt:lpstr>
      <vt:lpstr>Ruw eiwit  RE</vt:lpstr>
      <vt:lpstr>Weende analyse</vt:lpstr>
      <vt:lpstr>Ruw vet  Rvet</vt:lpstr>
      <vt:lpstr>Weende analyse</vt:lpstr>
      <vt:lpstr>Koolhydraten</vt:lpstr>
      <vt:lpstr>PowerPoint-presentatie</vt:lpstr>
      <vt:lpstr>OK &gt; Overige Koolydraten</vt:lpstr>
      <vt:lpstr>koolhydraten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Sandra Thijssen</dc:creator>
  <dc:description>Template by HQ Solutions</dc:description>
  <cp:lastModifiedBy>Sandra Thijssen</cp:lastModifiedBy>
  <cp:revision>30</cp:revision>
  <dcterms:created xsi:type="dcterms:W3CDTF">2021-03-01T11:59:21Z</dcterms:created>
  <dcterms:modified xsi:type="dcterms:W3CDTF">2021-09-02T14:21:46Z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0x01010007464CDD39C39648B1ABEE99F3BACD5D</vt:lpwstr>
  </property>
</Properties>
</file>